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0E5DBA-CCAB-42F9-8A9F-B63E935EACA7}" v="2" dt="2024-12-09T01:55:24.0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D3773F3-4549-FE06-A722-DFB6DBCB92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8A8EDD92-9406-0FD1-8235-C0017F1EE5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CDC52372-938F-0610-B035-33FC6D156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EE14CE9D-ADE9-1B1F-5230-8DC0835E7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74A54C5-19E8-64DE-F59F-6D33EEA2F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70498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48AE2351-4BF2-33D8-28C4-174F89437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5207EC6C-A8EF-9938-BDF8-91EE5B0E24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0F3396B0-1C4D-65DD-EE2E-F65501511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14129CDC-A582-045A-22B2-9526C2702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6FEB03C1-A941-9609-DECE-E45826BF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09868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1617F4F0-6666-E6E0-D75B-E089896677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DA86036E-94FF-8BBE-327B-79CFA241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0A355292-4B72-E0AE-5BA7-D2D3C816B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9669F7A0-CC40-FF0A-B23A-73B5C21BD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6F6CC789-A38F-B2BD-6229-6FC4B21EE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43001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9B48F56-596B-541E-C8EE-DE4F6557D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864BD01A-DD15-1B0C-56D5-1F2DBF870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1F676BA9-9849-9B5E-3FC2-BB0620D64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28877BA4-E994-178A-CA10-5D1946285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F315C9B-7C94-882B-1112-E0D208F19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07620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4A20F9A-29AC-F868-1AA9-A5EBDAEA5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EBC421B5-851E-F20F-160F-59B6D5E86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2110C991-E5AF-79D3-4CDC-3D6EE1504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DA8B8B2B-4D0A-A0AA-7C5A-7B33914BA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92DFA909-0F3E-B948-8DEA-3661986F1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61655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BF3C95E-7D24-D432-0FA7-6FA251B7F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07A6C2A1-341D-3084-0C1E-3734CD4AD6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81A5F4E6-773D-6DF8-4B3F-08F9AFB826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557426DB-6806-8047-3450-57793D608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07A967B8-AA0D-2B42-CC6A-D66B9F095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79189CFE-60D7-87CC-01CF-5D67A3C77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67467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9C2F38B-9BD6-6187-9E46-24E871605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935D1D53-DB87-5A80-B20A-5899AB5B3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F7BF771E-61C2-89BD-07F0-EB4E7981D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C0FA9D34-0F79-D87C-6B5B-B5A37C9735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230C90E0-5C28-A6FE-E30E-F982469882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1229FCF0-5496-107D-7BD1-A620D2CC6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B173B5CE-2556-C652-E772-844B9AC2E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A73177C6-F9CF-5417-12C7-749EC1A33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92194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5AF8600-1F7F-7F91-3ABF-84E3470C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2D7182CA-5BF3-8166-2472-0385674E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E223EDE2-A0A4-38E1-C067-549601A93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9460C918-2181-0059-00CA-0645FB97A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3299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915F26F0-EDA9-F354-A9E5-8491CD361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AF4248EC-A80D-6EDA-C0E3-EDBEE003B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1D211F62-76ED-22C7-1133-870684B45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97822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DE0FA46-722A-126A-C9FB-C6C193572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6C5F6401-43C6-2698-E22D-B40EE15A8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FF9CF64B-E040-0386-0850-FB14AB0083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D0BF9AA2-7D4F-EFBE-C421-E0F55C66A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E02F7186-622B-2EA5-FB1E-72D3A9288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1C7275CC-BDDF-A232-DE1F-BB3F029AD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30256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840A4DB-E19B-4677-0747-EE409B327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6488B6B8-1A31-775D-1896-C22345E8DB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0A4A9DFF-4A69-8036-C3C4-80B4C07CF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D414C7C2-08C6-9598-47FB-4514CCFCC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6B46D8DA-4748-6812-3159-4A4092A42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8DEB249B-90BB-CB0E-FE8B-ADA535C43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97188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AD7CB42C-F8AF-0662-276D-DACCF73E9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85A54DF5-E6F1-81D3-347F-D933C85C3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1A317E2C-5AF6-E05C-A48D-8AE169F8CF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A2A9B0-AAB9-374C-A691-EA139A040110}" type="datetimeFigureOut">
              <a:rPr lang="vi-VN" smtClean="0"/>
              <a:t>08/12/2024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F3727D7E-C875-3092-7EA3-C3D785619B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F58C81BC-BEAA-2E76-9E6C-23F7BD5CEE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ED53FD-B00B-1E4E-8850-F948183FFD6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1038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C01AD4D-CC2B-8330-7ACE-2769937B15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3A6BB271-DD0B-CDEC-7071-3BA74FB17C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1CF330F0-55C8-75B7-1B18-7B34EF022180}"/>
              </a:ext>
            </a:extLst>
          </p:cNvPr>
          <p:cNvSpPr txBox="1"/>
          <p:nvPr/>
        </p:nvSpPr>
        <p:spPr>
          <a:xfrm>
            <a:off x="5185149" y="251696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vi-VN"/>
          </a:p>
        </p:txBody>
      </p:sp>
      <p:pic>
        <p:nvPicPr>
          <p:cNvPr id="7" name="received_1364527684538054.mp4">
            <a:hlinkClick r:id="" action="ppaction://media"/>
            <a:extLst>
              <a:ext uri="{FF2B5EF4-FFF2-40B4-BE49-F238E27FC236}">
                <a16:creationId xmlns:a16="http://schemas.microsoft.com/office/drawing/2014/main" id="{F262F2E2-A9D0-1F42-D6C0-7F09630EFB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14874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61D79F9-5AA7-CA13-928A-77A156C5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082" y="7310683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vi-VN"/>
            </a:br>
            <a:br>
              <a:rPr lang="vi-VN"/>
            </a:br>
            <a:r>
              <a:rPr lang="vi-VN"/>
              <a:t> </a:t>
            </a:r>
            <a:br>
              <a:rPr lang="vi-VN"/>
            </a:br>
            <a:endParaRPr lang="vi-VN"/>
          </a:p>
        </p:txBody>
      </p:sp>
      <p:pic>
        <p:nvPicPr>
          <p:cNvPr id="4" name="Chỗ dành sẵn cho Nội dung 3">
            <a:extLst>
              <a:ext uri="{FF2B5EF4-FFF2-40B4-BE49-F238E27FC236}">
                <a16:creationId xmlns:a16="http://schemas.microsoft.com/office/drawing/2014/main" id="{13DF7C24-9C87-298E-9C23-8F2D4F6286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8490" cy="6858000"/>
          </a:xfrm>
        </p:spPr>
      </p:pic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EF7BC5AC-F296-AF96-A8D5-695C5425ADCE}"/>
              </a:ext>
            </a:extLst>
          </p:cNvPr>
          <p:cNvSpPr txBox="1"/>
          <p:nvPr/>
        </p:nvSpPr>
        <p:spPr>
          <a:xfrm rot="16200000">
            <a:off x="1944410" y="552228"/>
            <a:ext cx="3046988" cy="6624009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txBody>
          <a:bodyPr vert="vert" wrap="square" anchor="b">
            <a:spAutoFit/>
          </a:bodyPr>
          <a:lstStyle/>
          <a:p>
            <a:pPr algn="just"/>
            <a:endParaRPr lang="vi-VN" sz="2800" b="1">
              <a:solidFill>
                <a:srgbClr val="FF0000"/>
              </a:solidFill>
            </a:endParaRPr>
          </a:p>
          <a:p>
            <a:pPr algn="just"/>
            <a:r>
              <a:rPr lang="vi-VN" sz="2800" b="1" err="1">
                <a:solidFill>
                  <a:srgbClr val="FF0000"/>
                </a:solidFill>
              </a:rPr>
              <a:t>Áp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suất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khí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quyển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là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lực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mà</a:t>
            </a:r>
            <a:r>
              <a:rPr lang="vi-VN" sz="2800" b="1">
                <a:solidFill>
                  <a:srgbClr val="FF0000"/>
                </a:solidFill>
              </a:rPr>
              <a:t> không </a:t>
            </a:r>
            <a:r>
              <a:rPr lang="vi-VN" sz="2800" b="1" err="1">
                <a:solidFill>
                  <a:srgbClr val="FF0000"/>
                </a:solidFill>
              </a:rPr>
              <a:t>khí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tác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dụng</a:t>
            </a:r>
            <a:r>
              <a:rPr lang="vi-VN" sz="2800" b="1">
                <a:solidFill>
                  <a:srgbClr val="FF0000"/>
                </a:solidFill>
              </a:rPr>
              <a:t> lên </a:t>
            </a:r>
            <a:r>
              <a:rPr lang="vi-VN" sz="2800" b="1" err="1">
                <a:solidFill>
                  <a:srgbClr val="FF0000"/>
                </a:solidFill>
              </a:rPr>
              <a:t>bề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mặt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trái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đất</a:t>
            </a:r>
            <a:r>
              <a:rPr lang="vi-VN" sz="2800" b="1">
                <a:solidFill>
                  <a:srgbClr val="FF0000"/>
                </a:solidFill>
              </a:rPr>
              <a:t>, do </a:t>
            </a:r>
            <a:r>
              <a:rPr lang="vi-VN" sz="2800" b="1" err="1">
                <a:solidFill>
                  <a:srgbClr val="FF0000"/>
                </a:solidFill>
              </a:rPr>
              <a:t>trọng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lực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kéo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các</a:t>
            </a:r>
            <a:r>
              <a:rPr lang="vi-VN" sz="2800" b="1">
                <a:solidFill>
                  <a:srgbClr val="FF0000"/>
                </a:solidFill>
              </a:rPr>
              <a:t> phân </a:t>
            </a:r>
            <a:r>
              <a:rPr lang="vi-VN" sz="2800" b="1" err="1">
                <a:solidFill>
                  <a:srgbClr val="FF0000"/>
                </a:solidFill>
              </a:rPr>
              <a:t>tử</a:t>
            </a:r>
            <a:r>
              <a:rPr lang="vi-VN" sz="2800" b="1">
                <a:solidFill>
                  <a:srgbClr val="FF0000"/>
                </a:solidFill>
              </a:rPr>
              <a:t> không </a:t>
            </a:r>
            <a:r>
              <a:rPr lang="vi-VN" sz="2800" b="1" err="1">
                <a:solidFill>
                  <a:srgbClr val="FF0000"/>
                </a:solidFill>
              </a:rPr>
              <a:t>khí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xuống</a:t>
            </a:r>
            <a:r>
              <a:rPr lang="vi-VN" sz="2800" b="1">
                <a:solidFill>
                  <a:srgbClr val="FF0000"/>
                </a:solidFill>
              </a:rPr>
              <a:t>. </a:t>
            </a:r>
            <a:r>
              <a:rPr lang="vi-VN" sz="2800" b="1" err="1">
                <a:solidFill>
                  <a:srgbClr val="FF0000"/>
                </a:solidFill>
              </a:rPr>
              <a:t>Áp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suất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này</a:t>
            </a:r>
            <a:r>
              <a:rPr lang="vi-VN" sz="2800" b="1">
                <a:solidFill>
                  <a:srgbClr val="FF0000"/>
                </a:solidFill>
              </a:rPr>
              <a:t> thay </a:t>
            </a:r>
            <a:r>
              <a:rPr lang="vi-VN" sz="2800" b="1" err="1">
                <a:solidFill>
                  <a:srgbClr val="FF0000"/>
                </a:solidFill>
              </a:rPr>
              <a:t>đổi</a:t>
            </a:r>
            <a:r>
              <a:rPr lang="vi-VN" sz="2800" b="1">
                <a:solidFill>
                  <a:srgbClr val="FF0000"/>
                </a:solidFill>
              </a:rPr>
              <a:t> theo </a:t>
            </a:r>
            <a:r>
              <a:rPr lang="vi-VN" sz="2800" b="1" err="1">
                <a:solidFill>
                  <a:srgbClr val="FF0000"/>
                </a:solidFill>
              </a:rPr>
              <a:t>độ</a:t>
            </a:r>
            <a:r>
              <a:rPr lang="vi-VN" sz="2800" b="1">
                <a:solidFill>
                  <a:srgbClr val="FF0000"/>
                </a:solidFill>
              </a:rPr>
              <a:t> cao </a:t>
            </a:r>
            <a:r>
              <a:rPr lang="vi-VN" sz="2800" b="1" err="1">
                <a:solidFill>
                  <a:srgbClr val="FF0000"/>
                </a:solidFill>
              </a:rPr>
              <a:t>và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điều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kiện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thời</a:t>
            </a:r>
            <a:r>
              <a:rPr lang="vi-VN" sz="2800" b="1">
                <a:solidFill>
                  <a:srgbClr val="FF0000"/>
                </a:solidFill>
              </a:rPr>
              <a:t> </a:t>
            </a:r>
            <a:r>
              <a:rPr lang="vi-VN" sz="2800" b="1" err="1">
                <a:solidFill>
                  <a:srgbClr val="FF0000"/>
                </a:solidFill>
              </a:rPr>
              <a:t>tiết</a:t>
            </a:r>
            <a:r>
              <a:rPr lang="vi-VN" sz="2800" b="1">
                <a:solidFill>
                  <a:srgbClr val="FF0000"/>
                </a:solidFill>
              </a:rPr>
              <a:t>.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vi-VN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65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ình ảnh 4">
            <a:extLst>
              <a:ext uri="{FF2B5EF4-FFF2-40B4-BE49-F238E27FC236}">
                <a16:creationId xmlns:a16="http://schemas.microsoft.com/office/drawing/2014/main" id="{BBB700DD-98C6-7D0C-BFE8-04A6139E5C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6" y="0"/>
            <a:ext cx="12175434" cy="6858000"/>
          </a:xfrm>
          <a:prstGeom prst="rect">
            <a:avLst/>
          </a:prstGeom>
        </p:spPr>
      </p:pic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F0015166-C73C-19C5-1412-6D62C6FE5B4F}"/>
              </a:ext>
            </a:extLst>
          </p:cNvPr>
          <p:cNvSpPr txBox="1"/>
          <p:nvPr/>
        </p:nvSpPr>
        <p:spPr>
          <a:xfrm>
            <a:off x="5691335" y="2038730"/>
            <a:ext cx="6500665" cy="295465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vi-VN" sz="2400" b="1">
              <a:solidFill>
                <a:srgbClr val="00B050"/>
              </a:solidFill>
            </a:endParaRPr>
          </a:p>
          <a:p>
            <a:r>
              <a:rPr lang="vi-VN" sz="2400" b="1" err="1">
                <a:solidFill>
                  <a:srgbClr val="00B050"/>
                </a:solidFill>
              </a:rPr>
              <a:t>Áp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suất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khí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quyển</a:t>
            </a:r>
            <a:r>
              <a:rPr lang="vi-VN" sz="2400" b="1">
                <a:solidFill>
                  <a:srgbClr val="00B050"/>
                </a:solidFill>
              </a:rPr>
              <a:t> ở </a:t>
            </a:r>
            <a:r>
              <a:rPr lang="vi-VN" sz="2400" b="1" err="1">
                <a:solidFill>
                  <a:srgbClr val="00B050"/>
                </a:solidFill>
              </a:rPr>
              <a:t>mức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mặt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biển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là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khoảng</a:t>
            </a:r>
            <a:r>
              <a:rPr lang="vi-VN" sz="2400" b="1">
                <a:solidFill>
                  <a:srgbClr val="00B050"/>
                </a:solidFill>
              </a:rPr>
              <a:t> 1013,25 </a:t>
            </a:r>
            <a:r>
              <a:rPr lang="vi-VN" sz="2400" b="1" err="1">
                <a:solidFill>
                  <a:srgbClr val="00B050"/>
                </a:solidFill>
              </a:rPr>
              <a:t>hPa</a:t>
            </a:r>
            <a:r>
              <a:rPr lang="vi-VN" sz="2400" b="1">
                <a:solidFill>
                  <a:srgbClr val="00B050"/>
                </a:solidFill>
              </a:rPr>
              <a:t> (</a:t>
            </a:r>
            <a:r>
              <a:rPr lang="vi-VN" sz="2400" b="1" err="1">
                <a:solidFill>
                  <a:srgbClr val="00B050"/>
                </a:solidFill>
              </a:rPr>
              <a:t>hectoPascal</a:t>
            </a:r>
            <a:r>
              <a:rPr lang="vi-VN" sz="2400" b="1">
                <a:solidFill>
                  <a:srgbClr val="00B050"/>
                </a:solidFill>
              </a:rPr>
              <a:t>), tương đương </a:t>
            </a:r>
            <a:r>
              <a:rPr lang="vi-VN" sz="2400" b="1" err="1">
                <a:solidFill>
                  <a:srgbClr val="00B050"/>
                </a:solidFill>
              </a:rPr>
              <a:t>với</a:t>
            </a:r>
            <a:r>
              <a:rPr lang="vi-VN" sz="2400" b="1">
                <a:solidFill>
                  <a:srgbClr val="00B050"/>
                </a:solidFill>
              </a:rPr>
              <a:t> 101325 </a:t>
            </a:r>
            <a:r>
              <a:rPr lang="vi-VN" sz="2400" b="1" err="1">
                <a:solidFill>
                  <a:srgbClr val="00B050"/>
                </a:solidFill>
              </a:rPr>
              <a:t>Pa</a:t>
            </a:r>
            <a:r>
              <a:rPr lang="vi-VN" sz="2400" b="1">
                <a:solidFill>
                  <a:srgbClr val="00B050"/>
                </a:solidFill>
              </a:rPr>
              <a:t> (</a:t>
            </a:r>
            <a:r>
              <a:rPr lang="vi-VN" sz="2400" b="1" err="1">
                <a:solidFill>
                  <a:srgbClr val="00B050"/>
                </a:solidFill>
              </a:rPr>
              <a:t>Pascal</a:t>
            </a:r>
            <a:r>
              <a:rPr lang="vi-VN" sz="2400" b="1">
                <a:solidFill>
                  <a:srgbClr val="00B050"/>
                </a:solidFill>
              </a:rPr>
              <a:t>). </a:t>
            </a:r>
            <a:r>
              <a:rPr lang="vi-VN" sz="2400" b="1" err="1">
                <a:solidFill>
                  <a:srgbClr val="00B050"/>
                </a:solidFill>
              </a:rPr>
              <a:t>Áp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suất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này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có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thể</a:t>
            </a:r>
            <a:r>
              <a:rPr lang="vi-VN" sz="2400" b="1">
                <a:solidFill>
                  <a:srgbClr val="00B050"/>
                </a:solidFill>
              </a:rPr>
              <a:t> thay </a:t>
            </a:r>
            <a:r>
              <a:rPr lang="vi-VN" sz="2400" b="1" err="1">
                <a:solidFill>
                  <a:srgbClr val="00B050"/>
                </a:solidFill>
              </a:rPr>
              <a:t>đổi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tùy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thuộc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vào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điều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kiện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thời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tiết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và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độ</a:t>
            </a:r>
            <a:r>
              <a:rPr lang="vi-VN" sz="2400" b="1">
                <a:solidFill>
                  <a:srgbClr val="00B050"/>
                </a:solidFill>
              </a:rPr>
              <a:t> cao so </a:t>
            </a:r>
            <a:r>
              <a:rPr lang="vi-VN" sz="2400" b="1" err="1">
                <a:solidFill>
                  <a:srgbClr val="00B050"/>
                </a:solidFill>
              </a:rPr>
              <a:t>với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mặt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biển</a:t>
            </a:r>
            <a:r>
              <a:rPr lang="vi-VN" sz="2400" b="1">
                <a:solidFill>
                  <a:srgbClr val="00B050"/>
                </a:solidFill>
              </a:rPr>
              <a:t>. Khi </a:t>
            </a:r>
            <a:r>
              <a:rPr lang="vi-VN" sz="2400" b="1" err="1">
                <a:solidFill>
                  <a:srgbClr val="00B050"/>
                </a:solidFill>
              </a:rPr>
              <a:t>độ</a:t>
            </a:r>
            <a:r>
              <a:rPr lang="vi-VN" sz="2400" b="1">
                <a:solidFill>
                  <a:srgbClr val="00B050"/>
                </a:solidFill>
              </a:rPr>
              <a:t> cao tăng lên, </a:t>
            </a:r>
            <a:r>
              <a:rPr lang="vi-VN" sz="2400" b="1" err="1">
                <a:solidFill>
                  <a:srgbClr val="00B050"/>
                </a:solidFill>
              </a:rPr>
              <a:t>áp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suất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khí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quyển</a:t>
            </a:r>
            <a:r>
              <a:rPr lang="vi-VN" sz="2400" b="1">
                <a:solidFill>
                  <a:srgbClr val="00B050"/>
                </a:solidFill>
              </a:rPr>
              <a:t> </a:t>
            </a:r>
            <a:r>
              <a:rPr lang="vi-VN" sz="2400" b="1" err="1">
                <a:solidFill>
                  <a:srgbClr val="00B050"/>
                </a:solidFill>
              </a:rPr>
              <a:t>giảm</a:t>
            </a:r>
            <a:r>
              <a:rPr lang="vi-VN" sz="2400" b="1">
                <a:solidFill>
                  <a:srgbClr val="00B050"/>
                </a:solidFill>
              </a:rPr>
              <a:t>.</a:t>
            </a:r>
          </a:p>
          <a:p>
            <a:endParaRPr lang="vi-VN" b="1">
              <a:solidFill>
                <a:srgbClr val="FF0000"/>
              </a:solidFill>
            </a:endParaRPr>
          </a:p>
        </p:txBody>
      </p:sp>
      <p:sp>
        <p:nvSpPr>
          <p:cNvPr id="19" name="Hộp Văn bản 18">
            <a:extLst>
              <a:ext uri="{FF2B5EF4-FFF2-40B4-BE49-F238E27FC236}">
                <a16:creationId xmlns:a16="http://schemas.microsoft.com/office/drawing/2014/main" id="{3DF9050A-471C-8DDC-28FB-15DC079E6604}"/>
              </a:ext>
            </a:extLst>
          </p:cNvPr>
          <p:cNvSpPr txBox="1"/>
          <p:nvPr/>
        </p:nvSpPr>
        <p:spPr>
          <a:xfrm>
            <a:off x="5798126" y="0"/>
            <a:ext cx="6287081" cy="1508105"/>
          </a:xfrm>
          <a:prstGeom prst="rect">
            <a:avLst/>
          </a:prstGeom>
          <a:solidFill>
            <a:schemeClr val="bg1"/>
          </a:solidFill>
        </p:spPr>
        <p:txBody>
          <a:bodyPr wrap="square" anchor="ctr">
            <a:spAutoFit/>
          </a:bodyPr>
          <a:lstStyle/>
          <a:p>
            <a:pPr algn="ctr"/>
            <a:endParaRPr lang="vi-VN" b="1"/>
          </a:p>
          <a:p>
            <a:pPr algn="ctr"/>
            <a:r>
              <a:rPr lang="vi-VN" sz="2800" b="1">
                <a:solidFill>
                  <a:srgbClr val="C00000"/>
                </a:solidFill>
              </a:rPr>
              <a:t>ÁP SUẤT KHÍ QUYỂN BẰNG BAO NHIÊU?</a:t>
            </a:r>
          </a:p>
          <a:p>
            <a:pPr algn="ctr"/>
            <a:endParaRPr lang="vi-VN" b="1"/>
          </a:p>
        </p:txBody>
      </p:sp>
      <p:pic>
        <p:nvPicPr>
          <p:cNvPr id="2" name="VID_20241209075438.mp4">
            <a:hlinkClick r:id="" action="ppaction://media"/>
            <a:extLst>
              <a:ext uri="{FF2B5EF4-FFF2-40B4-BE49-F238E27FC236}">
                <a16:creationId xmlns:a16="http://schemas.microsoft.com/office/drawing/2014/main" id="{A83E711C-A394-21ED-EDBB-BF3B60FD17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"/>
            <a:ext cx="5478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802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2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9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ình ảnh 4">
            <a:extLst>
              <a:ext uri="{FF2B5EF4-FFF2-40B4-BE49-F238E27FC236}">
                <a16:creationId xmlns:a16="http://schemas.microsoft.com/office/drawing/2014/main" id="{2A04C77C-A18B-FB15-FA31-9880C7C590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0" y="0"/>
            <a:ext cx="12192000" cy="6964491"/>
          </a:xfrm>
          <a:prstGeom prst="rect">
            <a:avLst/>
          </a:prstGeom>
        </p:spPr>
      </p:pic>
      <p:sp>
        <p:nvSpPr>
          <p:cNvPr id="7" name="Tiêu đề 6">
            <a:extLst>
              <a:ext uri="{FF2B5EF4-FFF2-40B4-BE49-F238E27FC236}">
                <a16:creationId xmlns:a16="http://schemas.microsoft.com/office/drawing/2014/main" id="{9A93C65F-09FF-C823-90F6-70E860980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3696" y="431299"/>
            <a:ext cx="6808304" cy="1538199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vi-VN" b="1" err="1">
                <a:solidFill>
                  <a:schemeClr val="tx2">
                    <a:lumMod val="50000"/>
                    <a:lumOff val="50000"/>
                  </a:schemeClr>
                </a:solidFill>
              </a:rPr>
              <a:t>Chứng</a:t>
            </a:r>
            <a:r>
              <a:rPr lang="vi-VN" b="1">
                <a:solidFill>
                  <a:schemeClr val="tx2">
                    <a:lumMod val="50000"/>
                    <a:lumOff val="50000"/>
                  </a:schemeClr>
                </a:solidFill>
              </a:rPr>
              <a:t> minh </a:t>
            </a:r>
            <a:r>
              <a:rPr lang="vi-VN" b="1" err="1">
                <a:solidFill>
                  <a:schemeClr val="tx2">
                    <a:lumMod val="50000"/>
                    <a:lumOff val="50000"/>
                  </a:schemeClr>
                </a:solidFill>
              </a:rPr>
              <a:t>sự</a:t>
            </a:r>
            <a:r>
              <a:rPr lang="vi-VN" b="1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vi-VN" b="1" err="1">
                <a:solidFill>
                  <a:schemeClr val="tx2">
                    <a:lumMod val="50000"/>
                    <a:lumOff val="50000"/>
                  </a:schemeClr>
                </a:solidFill>
              </a:rPr>
              <a:t>tồn</a:t>
            </a:r>
            <a:r>
              <a:rPr lang="vi-VN" b="1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vi-VN" b="1" err="1">
                <a:solidFill>
                  <a:schemeClr val="tx2">
                    <a:lumMod val="50000"/>
                    <a:lumOff val="50000"/>
                  </a:schemeClr>
                </a:solidFill>
              </a:rPr>
              <a:t>tại</a:t>
            </a:r>
            <a:r>
              <a:rPr lang="vi-VN" b="1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vi-VN" b="1" err="1">
                <a:solidFill>
                  <a:schemeClr val="tx2">
                    <a:lumMod val="50000"/>
                    <a:lumOff val="50000"/>
                  </a:schemeClr>
                </a:solidFill>
              </a:rPr>
              <a:t>áp</a:t>
            </a:r>
            <a:r>
              <a:rPr lang="vi-VN" b="1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vi-VN" b="1" err="1">
                <a:solidFill>
                  <a:schemeClr val="tx2">
                    <a:lumMod val="50000"/>
                    <a:lumOff val="50000"/>
                  </a:schemeClr>
                </a:solidFill>
              </a:rPr>
              <a:t>suất</a:t>
            </a:r>
            <a:r>
              <a:rPr lang="vi-VN" b="1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vi-VN" b="1" err="1">
                <a:solidFill>
                  <a:schemeClr val="tx2">
                    <a:lumMod val="50000"/>
                    <a:lumOff val="50000"/>
                  </a:schemeClr>
                </a:solidFill>
              </a:rPr>
              <a:t>của</a:t>
            </a:r>
            <a:r>
              <a:rPr lang="vi-VN" b="1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vi-VN" b="1" err="1">
                <a:solidFill>
                  <a:schemeClr val="tx2">
                    <a:lumMod val="50000"/>
                    <a:lumOff val="50000"/>
                  </a:schemeClr>
                </a:solidFill>
              </a:rPr>
              <a:t>khí</a:t>
            </a:r>
            <a:r>
              <a:rPr lang="vi-VN" b="1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vi-VN" b="1" err="1">
                <a:solidFill>
                  <a:schemeClr val="tx2">
                    <a:lumMod val="50000"/>
                    <a:lumOff val="50000"/>
                  </a:schemeClr>
                </a:solidFill>
              </a:rPr>
              <a:t>quyển</a:t>
            </a:r>
            <a:endParaRPr lang="vi-VN" b="1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59415696-1F30-5704-80F9-68DA510FCF17}"/>
              </a:ext>
            </a:extLst>
          </p:cNvPr>
          <p:cNvSpPr txBox="1"/>
          <p:nvPr/>
        </p:nvSpPr>
        <p:spPr>
          <a:xfrm>
            <a:off x="5306786" y="2303180"/>
            <a:ext cx="6808304" cy="2585323"/>
          </a:xfrm>
          <a:prstGeom prst="rect">
            <a:avLst/>
          </a:prstGeom>
          <a:solidFill>
            <a:schemeClr val="bg1"/>
          </a:solidFill>
        </p:spPr>
        <p:txBody>
          <a:bodyPr wrap="square" anchor="b">
            <a:spAutoFit/>
          </a:bodyPr>
          <a:lstStyle/>
          <a:p>
            <a:endParaRPr lang="vi-VN" sz="2400" b="1">
              <a:solidFill>
                <a:srgbClr val="0070C0"/>
              </a:solidFill>
            </a:endParaRPr>
          </a:p>
          <a:p>
            <a:r>
              <a:rPr lang="vi-VN" sz="2400" b="1" err="1">
                <a:solidFill>
                  <a:srgbClr val="0070C0"/>
                </a:solidFill>
              </a:rPr>
              <a:t>Áp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suất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khí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quyển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là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lực</a:t>
            </a:r>
            <a:r>
              <a:rPr lang="vi-VN" sz="2400" b="1">
                <a:solidFill>
                  <a:srgbClr val="0070C0"/>
                </a:solidFill>
              </a:rPr>
              <a:t> do </a:t>
            </a:r>
            <a:r>
              <a:rPr lang="vi-VN" sz="2400" b="1" err="1">
                <a:solidFill>
                  <a:srgbClr val="0070C0"/>
                </a:solidFill>
              </a:rPr>
              <a:t>các</a:t>
            </a:r>
            <a:r>
              <a:rPr lang="vi-VN" sz="2400" b="1">
                <a:solidFill>
                  <a:srgbClr val="0070C0"/>
                </a:solidFill>
              </a:rPr>
              <a:t> phân </a:t>
            </a:r>
            <a:r>
              <a:rPr lang="vi-VN" sz="2400" b="1" err="1">
                <a:solidFill>
                  <a:srgbClr val="0070C0"/>
                </a:solidFill>
              </a:rPr>
              <a:t>tử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khí</a:t>
            </a:r>
            <a:r>
              <a:rPr lang="vi-VN" sz="2400" b="1">
                <a:solidFill>
                  <a:srgbClr val="0070C0"/>
                </a:solidFill>
              </a:rPr>
              <a:t> trong không </a:t>
            </a:r>
            <a:r>
              <a:rPr lang="vi-VN" sz="2400" b="1" err="1">
                <a:solidFill>
                  <a:srgbClr val="0070C0"/>
                </a:solidFill>
              </a:rPr>
              <a:t>khí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tác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động</a:t>
            </a:r>
            <a:r>
              <a:rPr lang="vi-VN" sz="2400" b="1">
                <a:solidFill>
                  <a:srgbClr val="0070C0"/>
                </a:solidFill>
              </a:rPr>
              <a:t> lên </a:t>
            </a:r>
            <a:r>
              <a:rPr lang="vi-VN" sz="2400" b="1" err="1">
                <a:solidFill>
                  <a:srgbClr val="0070C0"/>
                </a:solidFill>
              </a:rPr>
              <a:t>bề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mặt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vật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thể</a:t>
            </a:r>
            <a:r>
              <a:rPr lang="vi-VN" sz="2400" b="1">
                <a:solidFill>
                  <a:srgbClr val="0070C0"/>
                </a:solidFill>
              </a:rPr>
              <a:t>. </a:t>
            </a:r>
            <a:r>
              <a:rPr lang="vi-VN" sz="2400" b="1" err="1">
                <a:solidFill>
                  <a:srgbClr val="0070C0"/>
                </a:solidFill>
              </a:rPr>
              <a:t>Thí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nghiệm</a:t>
            </a:r>
            <a:r>
              <a:rPr lang="vi-VN" sz="2400" b="1">
                <a:solidFill>
                  <a:srgbClr val="0070C0"/>
                </a:solidFill>
              </a:rPr>
              <a:t> như </a:t>
            </a:r>
            <a:r>
              <a:rPr lang="vi-VN" sz="2400" b="1" err="1">
                <a:solidFill>
                  <a:srgbClr val="0070C0"/>
                </a:solidFill>
              </a:rPr>
              <a:t>bình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hút</a:t>
            </a:r>
            <a:r>
              <a:rPr lang="vi-VN" sz="2400" b="1">
                <a:solidFill>
                  <a:srgbClr val="0070C0"/>
                </a:solidFill>
              </a:rPr>
              <a:t> chân không </a:t>
            </a:r>
            <a:r>
              <a:rPr lang="vi-VN" sz="2400" b="1" err="1">
                <a:solidFill>
                  <a:srgbClr val="0070C0"/>
                </a:solidFill>
              </a:rPr>
              <a:t>hoặc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ống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nghiệm</a:t>
            </a:r>
            <a:r>
              <a:rPr lang="vi-VN" sz="2400" b="1">
                <a:solidFill>
                  <a:srgbClr val="0070C0"/>
                </a:solidFill>
              </a:rPr>
              <a:t> úp </a:t>
            </a:r>
            <a:r>
              <a:rPr lang="vi-VN" sz="2400" b="1" err="1">
                <a:solidFill>
                  <a:srgbClr val="0070C0"/>
                </a:solidFill>
              </a:rPr>
              <a:t>ngược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chứng</a:t>
            </a:r>
            <a:r>
              <a:rPr lang="vi-VN" sz="2400" b="1">
                <a:solidFill>
                  <a:srgbClr val="0070C0"/>
                </a:solidFill>
              </a:rPr>
              <a:t> minh </a:t>
            </a:r>
            <a:r>
              <a:rPr lang="vi-VN" sz="2400" b="1" err="1">
                <a:solidFill>
                  <a:srgbClr val="0070C0"/>
                </a:solidFill>
              </a:rPr>
              <a:t>sự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tồn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tại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của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áp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suất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khí</a:t>
            </a:r>
            <a:r>
              <a:rPr lang="vi-VN" sz="2400" b="1">
                <a:solidFill>
                  <a:srgbClr val="0070C0"/>
                </a:solidFill>
              </a:rPr>
              <a:t> </a:t>
            </a:r>
            <a:r>
              <a:rPr lang="vi-VN" sz="2400" b="1" err="1">
                <a:solidFill>
                  <a:srgbClr val="0070C0"/>
                </a:solidFill>
              </a:rPr>
              <a:t>quyển</a:t>
            </a:r>
            <a:r>
              <a:rPr lang="vi-VN" sz="2400" b="1">
                <a:solidFill>
                  <a:srgbClr val="0070C0"/>
                </a:solidFill>
              </a:rPr>
              <a:t>.</a:t>
            </a:r>
          </a:p>
          <a:p>
            <a:endParaRPr lang="vi-VN" b="1">
              <a:solidFill>
                <a:srgbClr val="0070C0"/>
              </a:solidFill>
            </a:endParaRPr>
          </a:p>
        </p:txBody>
      </p:sp>
      <p:pic>
        <p:nvPicPr>
          <p:cNvPr id="2" name="Hình ảnh 1">
            <a:extLst>
              <a:ext uri="{FF2B5EF4-FFF2-40B4-BE49-F238E27FC236}">
                <a16:creationId xmlns:a16="http://schemas.microsoft.com/office/drawing/2014/main" id="{AE4CD70A-1FFF-89CF-C851-4006A79682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5229876" cy="696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598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4187FCB7-71F1-EA51-641E-120C129FC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p:pic>
        <p:nvPicPr>
          <p:cNvPr id="4" name="lv_7437341782880357685_20241208204035.mp4">
            <a:hlinkClick r:id="" action="ppaction://media"/>
            <a:extLst>
              <a:ext uri="{FF2B5EF4-FFF2-40B4-BE49-F238E27FC236}">
                <a16:creationId xmlns:a16="http://schemas.microsoft.com/office/drawing/2014/main" id="{6108BA22-3105-8588-FF1B-DD90CB5D8E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1289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Màn hình rộng</PresentationFormat>
  <Slides>5</Slides>
  <Notes>0</Notes>
  <HiddenSlides>0</HiddenSlides>
  <ScaleCrop>false</ScaleCrop>
  <HeadingPairs>
    <vt:vector size="4" baseType="variant">
      <vt:variant>
        <vt:lpstr>Chủ đề</vt:lpstr>
      </vt:variant>
      <vt:variant>
        <vt:i4>1</vt:i4>
      </vt:variant>
      <vt:variant>
        <vt:lpstr>Tiêu đề Bản chiếu</vt:lpstr>
      </vt:variant>
      <vt:variant>
        <vt:i4>5</vt:i4>
      </vt:variant>
    </vt:vector>
  </HeadingPairs>
  <TitlesOfParts>
    <vt:vector size="6" baseType="lpstr">
      <vt:lpstr>Chủ đề Office</vt:lpstr>
      <vt:lpstr>Bản trình bày PowerPoint</vt:lpstr>
      <vt:lpstr>    </vt:lpstr>
      <vt:lpstr>Bản trình bày PowerPoint</vt:lpstr>
      <vt:lpstr>Chứng minh sự tồn tại áp suất của khí quyển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nguyentrungk80@gmail.com</dc:creator>
  <cp:revision>2</cp:revision>
  <dcterms:created xsi:type="dcterms:W3CDTF">2024-12-08T16:12:38Z</dcterms:created>
  <dcterms:modified xsi:type="dcterms:W3CDTF">2024-12-09T04:38:57Z</dcterms:modified>
</cp:coreProperties>
</file>

<file path=docProps/thumbnail.jpeg>
</file>